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86" r:id="rId2"/>
    <p:sldId id="287" r:id="rId3"/>
    <p:sldId id="295" r:id="rId4"/>
    <p:sldId id="289" r:id="rId5"/>
    <p:sldId id="294" r:id="rId6"/>
    <p:sldId id="293" r:id="rId7"/>
    <p:sldId id="297" r:id="rId8"/>
    <p:sldId id="299" r:id="rId9"/>
    <p:sldId id="298" r:id="rId10"/>
    <p:sldId id="288" r:id="rId11"/>
    <p:sldId id="296" r:id="rId12"/>
    <p:sldId id="291" r:id="rId13"/>
    <p:sldId id="300" r:id="rId14"/>
    <p:sldId id="310" r:id="rId15"/>
    <p:sldId id="301" r:id="rId16"/>
    <p:sldId id="308" r:id="rId17"/>
    <p:sldId id="306" r:id="rId18"/>
    <p:sldId id="311" r:id="rId19"/>
    <p:sldId id="307" r:id="rId20"/>
    <p:sldId id="309" r:id="rId21"/>
    <p:sldId id="304" r:id="rId22"/>
    <p:sldId id="305" r:id="rId23"/>
  </p:sldIdLst>
  <p:sldSz cx="9144000" cy="5143500" type="screen16x9"/>
  <p:notesSz cx="6858000" cy="9144000"/>
  <p:embeddedFontLst>
    <p:embeddedFont>
      <p:font typeface="High Tower Text" panose="02040502050506030303" pitchFamily="18" charset="0"/>
      <p:regular r:id="rId25"/>
      <p:italic r:id="rId26"/>
    </p:embeddedFont>
    <p:embeddedFont>
      <p:font typeface="Impact" panose="020B0806030902050204" pitchFamily="34" charset="0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Nunito Sans" panose="02010600030101010101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ADDE12BD-19B0-416F-BDE4-E757402E00E4}">
  <a:tblStyle styleId="{ADDE12BD-19B0-416F-BDE4-E757402E0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50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29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46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891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54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5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04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285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91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38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65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19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65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96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1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8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89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646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5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▪"/>
              <a:defRPr/>
            </a:lvl1pPr>
            <a:lvl2pPr lvl="1" rtl="0">
              <a:spcBef>
                <a:spcPts val="0"/>
              </a:spcBef>
              <a:buSzPts val="1400"/>
              <a:buChar char="-"/>
              <a:defRPr/>
            </a:lvl2pPr>
            <a:lvl3pPr lvl="2" rtl="0">
              <a:spcBef>
                <a:spcPts val="0"/>
              </a:spcBef>
              <a:buSzPts val="1400"/>
              <a:buChar char="-"/>
              <a:defRPr/>
            </a:lvl3pPr>
            <a:lvl4pPr lvl="3" rtl="0">
              <a:spcBef>
                <a:spcPts val="0"/>
              </a:spcBef>
              <a:buSzPts val="1400"/>
              <a:buChar char="-"/>
              <a:defRPr/>
            </a:lvl4pPr>
            <a:lvl5pPr lvl="4" rtl="0">
              <a:spcBef>
                <a:spcPts val="0"/>
              </a:spcBef>
              <a:buSzPts val="1400"/>
              <a:buChar char="-"/>
              <a:defRPr/>
            </a:lvl5pPr>
            <a:lvl6pPr lvl="5" rtl="0">
              <a:spcBef>
                <a:spcPts val="0"/>
              </a:spcBef>
              <a:buSzPts val="1400"/>
              <a:buChar char="-"/>
              <a:defRPr/>
            </a:lvl6pPr>
            <a:lvl7pPr lvl="6" rtl="0">
              <a:spcBef>
                <a:spcPts val="0"/>
              </a:spcBef>
              <a:buSzPts val="1400"/>
              <a:buChar char="-"/>
              <a:defRPr/>
            </a:lvl7pPr>
            <a:lvl8pPr lvl="7" rtl="0">
              <a:spcBef>
                <a:spcPts val="0"/>
              </a:spcBef>
              <a:buSzPts val="1400"/>
              <a:buChar char="-"/>
              <a:defRPr/>
            </a:lvl8pPr>
            <a:lvl9pPr lvl="8" rtl="0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004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LOCALE </a:t>
            </a:r>
            <a:br>
              <a:rPr lang="en-US" dirty="0"/>
            </a:br>
            <a:r>
              <a:rPr lang="en-US" dirty="0"/>
              <a:t>STORE AND SERVICES MANAGEMENT</a:t>
            </a: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E7DC3-7064-4ABD-84C0-6BE1FE9F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70" y="0"/>
            <a:ext cx="458093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E50DF-07E2-46C9-AEDD-0D524CBC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01" y="1706909"/>
            <a:ext cx="1360681" cy="13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3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0A3188-5D1E-42BD-B7B2-BCC99FBC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60" y="-49"/>
            <a:ext cx="6628984" cy="5143500"/>
          </a:xfrm>
          <a:prstGeom prst="rect">
            <a:avLst/>
          </a:prstGeom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Object Model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12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5183313" y="632610"/>
            <a:ext cx="472800" cy="472800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7063350" y="632610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303275" y="2719263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183313" y="2719263"/>
            <a:ext cx="472800" cy="472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7063350" y="2719263"/>
            <a:ext cx="472800" cy="472800"/>
          </a:xfrm>
          <a:prstGeom prst="ellipse">
            <a:avLst/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3303275" y="632610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62679" y="141791"/>
            <a:ext cx="2046300" cy="49081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Use Cases</a:t>
            </a:r>
            <a:br>
              <a:rPr lang="en-US" dirty="0"/>
            </a:br>
            <a:r>
              <a:rPr lang="en-US" dirty="0"/>
              <a:t>Actors</a:t>
            </a:r>
            <a:endParaRPr lang="en" dirty="0"/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3069325" y="1234200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Admin</a:t>
            </a:r>
            <a:endParaRPr lang="en" b="1" dirty="0"/>
          </a:p>
          <a:p>
            <a:pPr marL="171450" indent="-171450"/>
            <a:r>
              <a:rPr lang="en-US" dirty="0"/>
              <a:t>Manage Networks</a:t>
            </a:r>
            <a:r>
              <a:rPr lang="en" dirty="0"/>
              <a:t> &amp; Enterprises</a:t>
            </a:r>
          </a:p>
          <a:p>
            <a:pPr marL="171450" indent="-171450"/>
            <a:r>
              <a:rPr lang="en" dirty="0"/>
              <a:t>Manage Organization</a:t>
            </a:r>
          </a:p>
          <a:p>
            <a:pPr marL="171450" indent="-171450"/>
            <a:r>
              <a:rPr lang="en" dirty="0"/>
              <a:t>Manage Employees</a:t>
            </a:r>
          </a:p>
          <a:p>
            <a:pPr marL="171450" indent="-171450"/>
            <a:r>
              <a:rPr lang="en" dirty="0"/>
              <a:t>Manage their Accounts</a:t>
            </a:r>
            <a:endParaRPr lang="en-US" dirty="0"/>
          </a:p>
        </p:txBody>
      </p:sp>
      <p:sp>
        <p:nvSpPr>
          <p:cNvPr id="377" name="Shape 377"/>
          <p:cNvSpPr txBox="1">
            <a:spLocks noGrp="1"/>
          </p:cNvSpPr>
          <p:nvPr>
            <p:ph type="body" idx="2"/>
          </p:nvPr>
        </p:nvSpPr>
        <p:spPr>
          <a:xfrm>
            <a:off x="4951002" y="1234200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Store Manager</a:t>
            </a:r>
            <a:endParaRPr lang="en" b="1" dirty="0"/>
          </a:p>
          <a:p>
            <a:pPr marL="171450" indent="-171450"/>
            <a:r>
              <a:rPr lang="en-US" dirty="0"/>
              <a:t>Manage Product Inventory</a:t>
            </a:r>
          </a:p>
          <a:p>
            <a:pPr marL="171450" indent="-171450"/>
            <a:r>
              <a:rPr lang="en-US" dirty="0"/>
              <a:t>Update Product Price</a:t>
            </a:r>
          </a:p>
          <a:p>
            <a:pPr marL="171450" indent="-171450"/>
            <a:r>
              <a:rPr lang="en-US" dirty="0"/>
              <a:t>Monitor Sales</a:t>
            </a:r>
          </a:p>
          <a:p>
            <a:pPr marL="171450" indent="-171450"/>
            <a:r>
              <a:rPr lang="en-US" dirty="0"/>
              <a:t>Check Order</a:t>
            </a:r>
          </a:p>
          <a:p>
            <a:pPr marL="171450" indent="-171450"/>
            <a:endParaRPr lang="en" dirty="0"/>
          </a:p>
        </p:txBody>
      </p:sp>
      <p:sp>
        <p:nvSpPr>
          <p:cNvPr id="378" name="Shape 378"/>
          <p:cNvSpPr txBox="1">
            <a:spLocks noGrp="1"/>
          </p:cNvSpPr>
          <p:nvPr>
            <p:ph type="body" idx="3"/>
          </p:nvPr>
        </p:nvSpPr>
        <p:spPr>
          <a:xfrm>
            <a:off x="6832679" y="1234200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Service Manager</a:t>
            </a:r>
            <a:endParaRPr lang="en" b="1" dirty="0"/>
          </a:p>
          <a:p>
            <a:pPr marL="171450" indent="-171450"/>
            <a:r>
              <a:rPr lang="en-US" dirty="0"/>
              <a:t>Managing Schedules and Calendars</a:t>
            </a:r>
          </a:p>
          <a:p>
            <a:pPr marL="171450" indent="-171450"/>
            <a:r>
              <a:rPr lang="en-US" dirty="0"/>
              <a:t>Recruit Professional Employees</a:t>
            </a:r>
          </a:p>
          <a:p>
            <a:pPr marL="171450" indent="-171450"/>
            <a:r>
              <a:rPr lang="en-US" dirty="0"/>
              <a:t>Manage Equipment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3069325" y="3282850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Customer</a:t>
            </a:r>
            <a:endParaRPr lang="en" b="1" dirty="0"/>
          </a:p>
          <a:p>
            <a:pPr marL="171450" indent="-171450"/>
            <a:r>
              <a:rPr lang="en-US" dirty="0"/>
              <a:t>Order a Product</a:t>
            </a:r>
          </a:p>
          <a:p>
            <a:pPr marL="171450" indent="-171450"/>
            <a:r>
              <a:rPr lang="en-US" dirty="0"/>
              <a:t>Request Schedules/Services</a:t>
            </a:r>
          </a:p>
          <a:p>
            <a:pPr marL="171450" indent="-171450"/>
            <a:r>
              <a:rPr lang="en-US" dirty="0"/>
              <a:t>Compare Products</a:t>
            </a:r>
          </a:p>
          <a:p>
            <a:pPr marL="171450" indent="-171450"/>
            <a:r>
              <a:rPr lang="en-US" dirty="0"/>
              <a:t>Compare Services</a:t>
            </a:r>
            <a:endParaRPr lang="en" dirty="0"/>
          </a:p>
        </p:txBody>
      </p:sp>
      <p:sp>
        <p:nvSpPr>
          <p:cNvPr id="381" name="Shape 381"/>
          <p:cNvSpPr txBox="1">
            <a:spLocks noGrp="1"/>
          </p:cNvSpPr>
          <p:nvPr>
            <p:ph type="body" idx="2"/>
          </p:nvPr>
        </p:nvSpPr>
        <p:spPr>
          <a:xfrm>
            <a:off x="4951002" y="3282850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Shipment Manager</a:t>
            </a:r>
            <a:endParaRPr lang="en" b="1" dirty="0"/>
          </a:p>
          <a:p>
            <a:pPr marL="171450" indent="-171450"/>
            <a:r>
              <a:rPr lang="en-US" dirty="0"/>
              <a:t>Manage Delivery of Products</a:t>
            </a:r>
          </a:p>
          <a:p>
            <a:pPr marL="171450" indent="-171450"/>
            <a:r>
              <a:rPr lang="en-US" dirty="0"/>
              <a:t>Delivery comparison between providers</a:t>
            </a:r>
          </a:p>
          <a:p>
            <a:pPr marL="171450" indent="-171450"/>
            <a:r>
              <a:rPr lang="en-US" dirty="0"/>
              <a:t>Ensures Delivery Confirmation</a:t>
            </a:r>
            <a:endParaRPr lang="en" dirty="0"/>
          </a:p>
        </p:txBody>
      </p:sp>
      <p:sp>
        <p:nvSpPr>
          <p:cNvPr id="382" name="Shape 382"/>
          <p:cNvSpPr txBox="1">
            <a:spLocks noGrp="1"/>
          </p:cNvSpPr>
          <p:nvPr>
            <p:ph type="body" idx="3"/>
          </p:nvPr>
        </p:nvSpPr>
        <p:spPr>
          <a:xfrm>
            <a:off x="6832679" y="3282850"/>
            <a:ext cx="1789800" cy="132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Billing Manager</a:t>
            </a:r>
            <a:endParaRPr lang="en" b="1" dirty="0"/>
          </a:p>
          <a:p>
            <a:pPr marL="171450" indent="-171450"/>
            <a:r>
              <a:rPr lang="en-US" dirty="0"/>
              <a:t>Estimate Service Payments</a:t>
            </a:r>
          </a:p>
          <a:p>
            <a:pPr marL="171450" indent="-171450"/>
            <a:r>
              <a:rPr lang="en-US" dirty="0"/>
              <a:t>Manage Billing Process</a:t>
            </a:r>
          </a:p>
          <a:p>
            <a:pPr marL="171450" indent="-171450"/>
            <a:r>
              <a:rPr lang="en-US" dirty="0"/>
              <a:t>Confirm the payment</a:t>
            </a:r>
          </a:p>
          <a:p>
            <a:pPr marL="171450" indent="-171450"/>
            <a:endParaRPr lang="en-US" dirty="0"/>
          </a:p>
          <a:p>
            <a:pPr marL="171450" indent="-171450"/>
            <a:endParaRPr dirty="0"/>
          </a:p>
        </p:txBody>
      </p:sp>
      <p:grpSp>
        <p:nvGrpSpPr>
          <p:cNvPr id="398" name="Shape 398"/>
          <p:cNvGrpSpPr/>
          <p:nvPr/>
        </p:nvGrpSpPr>
        <p:grpSpPr>
          <a:xfrm>
            <a:off x="5049913" y="928622"/>
            <a:ext cx="466318" cy="364351"/>
            <a:chOff x="1923075" y="3694075"/>
            <a:chExt cx="437200" cy="341600"/>
          </a:xfrm>
        </p:grpSpPr>
        <p:sp>
          <p:nvSpPr>
            <p:cNvPr id="399" name="Shape 39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highlight>
                  <a:srgbClr val="434343"/>
                </a:highlight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019A21EC-D406-47E2-B905-48326F2376D0}"/>
              </a:ext>
            </a:extLst>
          </p:cNvPr>
          <p:cNvSpPr/>
          <p:nvPr/>
        </p:nvSpPr>
        <p:spPr>
          <a:xfrm>
            <a:off x="1794307" y="295936"/>
            <a:ext cx="701749" cy="2454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545EB17A-689F-410D-B993-B63D14BD7CCD}"/>
              </a:ext>
            </a:extLst>
          </p:cNvPr>
          <p:cNvSpPr/>
          <p:nvPr/>
        </p:nvSpPr>
        <p:spPr>
          <a:xfrm rot="5400000">
            <a:off x="332629" y="1160379"/>
            <a:ext cx="701749" cy="2454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pe 162">
            <a:extLst>
              <a:ext uri="{FF2B5EF4-FFF2-40B4-BE49-F238E27FC236}">
                <a16:creationId xmlns:a16="http://schemas.microsoft.com/office/drawing/2014/main" id="{2DCF4DAB-7758-4E3B-862D-27CE274AC0F1}"/>
              </a:ext>
            </a:extLst>
          </p:cNvPr>
          <p:cNvSpPr txBox="1">
            <a:spLocks/>
          </p:cNvSpPr>
          <p:nvPr/>
        </p:nvSpPr>
        <p:spPr>
          <a:xfrm>
            <a:off x="162679" y="1491615"/>
            <a:ext cx="2333377" cy="3254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System Administrators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Store Manager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Service Manager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Customer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Delivery Manager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Billing Manager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Service Man</a:t>
            </a:r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0B96E6-4CCD-4F99-87AE-49EB60EDB607}"/>
              </a:ext>
            </a:extLst>
          </p:cNvPr>
          <p:cNvCxnSpPr>
            <a:cxnSpLocks/>
          </p:cNvCxnSpPr>
          <p:nvPr/>
        </p:nvCxnSpPr>
        <p:spPr>
          <a:xfrm>
            <a:off x="0" y="573188"/>
            <a:ext cx="1690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Shape 896">
            <a:extLst>
              <a:ext uri="{FF2B5EF4-FFF2-40B4-BE49-F238E27FC236}">
                <a16:creationId xmlns:a16="http://schemas.microsoft.com/office/drawing/2014/main" id="{FE686EAC-C896-4ABA-91FC-EF0C20B235AC}"/>
              </a:ext>
            </a:extLst>
          </p:cNvPr>
          <p:cNvGrpSpPr/>
          <p:nvPr/>
        </p:nvGrpSpPr>
        <p:grpSpPr>
          <a:xfrm>
            <a:off x="5012517" y="2783604"/>
            <a:ext cx="511527" cy="572622"/>
            <a:chOff x="6643075" y="4309650"/>
            <a:chExt cx="407950" cy="456675"/>
          </a:xfrm>
        </p:grpSpPr>
        <p:sp>
          <p:nvSpPr>
            <p:cNvPr id="67" name="Shape 897">
              <a:extLst>
                <a:ext uri="{FF2B5EF4-FFF2-40B4-BE49-F238E27FC236}">
                  <a16:creationId xmlns:a16="http://schemas.microsoft.com/office/drawing/2014/main" id="{B124D071-5E64-4918-9E25-11BE8B7F3430}"/>
                </a:ext>
              </a:extLst>
            </p:cNvPr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898">
              <a:extLst>
                <a:ext uri="{FF2B5EF4-FFF2-40B4-BE49-F238E27FC236}">
                  <a16:creationId xmlns:a16="http://schemas.microsoft.com/office/drawing/2014/main" id="{9A39286E-74B3-40A8-91D6-CB06733F62B2}"/>
                </a:ext>
              </a:extLst>
            </p:cNvPr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899">
              <a:extLst>
                <a:ext uri="{FF2B5EF4-FFF2-40B4-BE49-F238E27FC236}">
                  <a16:creationId xmlns:a16="http://schemas.microsoft.com/office/drawing/2014/main" id="{F7B461BF-EC10-4542-8C85-E3597B565E06}"/>
                </a:ext>
              </a:extLst>
            </p:cNvPr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900">
              <a:extLst>
                <a:ext uri="{FF2B5EF4-FFF2-40B4-BE49-F238E27FC236}">
                  <a16:creationId xmlns:a16="http://schemas.microsoft.com/office/drawing/2014/main" id="{3F249389-A3F9-448D-82BB-038A0A0330AB}"/>
                </a:ext>
              </a:extLst>
            </p:cNvPr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901">
              <a:extLst>
                <a:ext uri="{FF2B5EF4-FFF2-40B4-BE49-F238E27FC236}">
                  <a16:creationId xmlns:a16="http://schemas.microsoft.com/office/drawing/2014/main" id="{EC05BD29-BBDB-4DE8-ADFE-EE8E8967FFFE}"/>
                </a:ext>
              </a:extLst>
            </p:cNvPr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902">
              <a:extLst>
                <a:ext uri="{FF2B5EF4-FFF2-40B4-BE49-F238E27FC236}">
                  <a16:creationId xmlns:a16="http://schemas.microsoft.com/office/drawing/2014/main" id="{83CC2181-4C6C-4B3A-8179-DABEA850C998}"/>
                </a:ext>
              </a:extLst>
            </p:cNvPr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903">
              <a:extLst>
                <a:ext uri="{FF2B5EF4-FFF2-40B4-BE49-F238E27FC236}">
                  <a16:creationId xmlns:a16="http://schemas.microsoft.com/office/drawing/2014/main" id="{D6A4D7F6-3E3A-4750-BBB7-2A057327A0E2}"/>
                </a:ext>
              </a:extLst>
            </p:cNvPr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904">
              <a:extLst>
                <a:ext uri="{FF2B5EF4-FFF2-40B4-BE49-F238E27FC236}">
                  <a16:creationId xmlns:a16="http://schemas.microsoft.com/office/drawing/2014/main" id="{EAD048B0-C1B8-4D53-99BC-24771D535CB6}"/>
                </a:ext>
              </a:extLst>
            </p:cNvPr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905">
              <a:extLst>
                <a:ext uri="{FF2B5EF4-FFF2-40B4-BE49-F238E27FC236}">
                  <a16:creationId xmlns:a16="http://schemas.microsoft.com/office/drawing/2014/main" id="{824A45B3-64C3-4A67-B8CE-8B3A582D0003}"/>
                </a:ext>
              </a:extLst>
            </p:cNvPr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" name="Shape 497">
            <a:extLst>
              <a:ext uri="{FF2B5EF4-FFF2-40B4-BE49-F238E27FC236}">
                <a16:creationId xmlns:a16="http://schemas.microsoft.com/office/drawing/2014/main" id="{64024782-F213-4413-B8FA-0C2DAB2C3CE7}"/>
              </a:ext>
            </a:extLst>
          </p:cNvPr>
          <p:cNvGrpSpPr/>
          <p:nvPr/>
        </p:nvGrpSpPr>
        <p:grpSpPr>
          <a:xfrm>
            <a:off x="6981720" y="2860062"/>
            <a:ext cx="342903" cy="447293"/>
            <a:chOff x="590250" y="244200"/>
            <a:chExt cx="407975" cy="532175"/>
          </a:xfrm>
        </p:grpSpPr>
        <p:sp>
          <p:nvSpPr>
            <p:cNvPr id="77" name="Shape 498">
              <a:extLst>
                <a:ext uri="{FF2B5EF4-FFF2-40B4-BE49-F238E27FC236}">
                  <a16:creationId xmlns:a16="http://schemas.microsoft.com/office/drawing/2014/main" id="{1D2880F0-F16E-4BFD-9393-339A6A14A3F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99">
              <a:extLst>
                <a:ext uri="{FF2B5EF4-FFF2-40B4-BE49-F238E27FC236}">
                  <a16:creationId xmlns:a16="http://schemas.microsoft.com/office/drawing/2014/main" id="{B344E80D-0EEA-469A-848F-3FDE962E4863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500">
              <a:extLst>
                <a:ext uri="{FF2B5EF4-FFF2-40B4-BE49-F238E27FC236}">
                  <a16:creationId xmlns:a16="http://schemas.microsoft.com/office/drawing/2014/main" id="{728F1868-384C-47E1-B542-8EA730A0C9C1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501">
              <a:extLst>
                <a:ext uri="{FF2B5EF4-FFF2-40B4-BE49-F238E27FC236}">
                  <a16:creationId xmlns:a16="http://schemas.microsoft.com/office/drawing/2014/main" id="{D9C5C396-D7E0-434A-8369-E7F589CF2BB3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502">
              <a:extLst>
                <a:ext uri="{FF2B5EF4-FFF2-40B4-BE49-F238E27FC236}">
                  <a16:creationId xmlns:a16="http://schemas.microsoft.com/office/drawing/2014/main" id="{E2CE3D7C-5402-4DFA-9B69-86126AA04BC9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503">
              <a:extLst>
                <a:ext uri="{FF2B5EF4-FFF2-40B4-BE49-F238E27FC236}">
                  <a16:creationId xmlns:a16="http://schemas.microsoft.com/office/drawing/2014/main" id="{82159A15-1475-4F0E-A835-F25FB75A8704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504">
              <a:extLst>
                <a:ext uri="{FF2B5EF4-FFF2-40B4-BE49-F238E27FC236}">
                  <a16:creationId xmlns:a16="http://schemas.microsoft.com/office/drawing/2014/main" id="{B61F9609-480E-42D8-8A05-25A91D7D5773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505">
              <a:extLst>
                <a:ext uri="{FF2B5EF4-FFF2-40B4-BE49-F238E27FC236}">
                  <a16:creationId xmlns:a16="http://schemas.microsoft.com/office/drawing/2014/main" id="{5ADF9A4A-C928-46FA-BFD3-AB8CD90A7637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506">
              <a:extLst>
                <a:ext uri="{FF2B5EF4-FFF2-40B4-BE49-F238E27FC236}">
                  <a16:creationId xmlns:a16="http://schemas.microsoft.com/office/drawing/2014/main" id="{AFFC9D9B-D35D-46FD-ADEC-8A4D2E35E6A1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507">
              <a:extLst>
                <a:ext uri="{FF2B5EF4-FFF2-40B4-BE49-F238E27FC236}">
                  <a16:creationId xmlns:a16="http://schemas.microsoft.com/office/drawing/2014/main" id="{FC962F58-B3A4-4B3A-92FC-CF078E13D74B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508">
              <a:extLst>
                <a:ext uri="{FF2B5EF4-FFF2-40B4-BE49-F238E27FC236}">
                  <a16:creationId xmlns:a16="http://schemas.microsoft.com/office/drawing/2014/main" id="{5C0A599B-2E02-4EAD-9519-25D4A84B9667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509">
              <a:extLst>
                <a:ext uri="{FF2B5EF4-FFF2-40B4-BE49-F238E27FC236}">
                  <a16:creationId xmlns:a16="http://schemas.microsoft.com/office/drawing/2014/main" id="{A1CAB496-270B-442A-B978-7E402387EB59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510">
              <a:extLst>
                <a:ext uri="{FF2B5EF4-FFF2-40B4-BE49-F238E27FC236}">
                  <a16:creationId xmlns:a16="http://schemas.microsoft.com/office/drawing/2014/main" id="{EF032423-0432-40CD-B9F5-FE54DBA52FB9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511">
              <a:extLst>
                <a:ext uri="{FF2B5EF4-FFF2-40B4-BE49-F238E27FC236}">
                  <a16:creationId xmlns:a16="http://schemas.microsoft.com/office/drawing/2014/main" id="{12E3A299-6097-47BE-AB2D-346C2449FED0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" name="Shape 639">
            <a:extLst>
              <a:ext uri="{FF2B5EF4-FFF2-40B4-BE49-F238E27FC236}">
                <a16:creationId xmlns:a16="http://schemas.microsoft.com/office/drawing/2014/main" id="{12D03405-40EB-4850-B3B9-92A95372FCCE}"/>
              </a:ext>
            </a:extLst>
          </p:cNvPr>
          <p:cNvSpPr/>
          <p:nvPr/>
        </p:nvSpPr>
        <p:spPr>
          <a:xfrm>
            <a:off x="3219297" y="2898523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2" name="Shape 658">
            <a:extLst>
              <a:ext uri="{FF2B5EF4-FFF2-40B4-BE49-F238E27FC236}">
                <a16:creationId xmlns:a16="http://schemas.microsoft.com/office/drawing/2014/main" id="{597AA285-30F2-4E5B-BD43-DE1594117136}"/>
              </a:ext>
            </a:extLst>
          </p:cNvPr>
          <p:cNvGrpSpPr/>
          <p:nvPr/>
        </p:nvGrpSpPr>
        <p:grpSpPr>
          <a:xfrm>
            <a:off x="6911565" y="844291"/>
            <a:ext cx="603460" cy="448681"/>
            <a:chOff x="5247525" y="3007275"/>
            <a:chExt cx="517575" cy="384825"/>
          </a:xfrm>
        </p:grpSpPr>
        <p:sp>
          <p:nvSpPr>
            <p:cNvPr id="93" name="Shape 659">
              <a:extLst>
                <a:ext uri="{FF2B5EF4-FFF2-40B4-BE49-F238E27FC236}">
                  <a16:creationId xmlns:a16="http://schemas.microsoft.com/office/drawing/2014/main" id="{53FE05C4-1349-4CBA-8FCA-54CA225DEFC3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660">
              <a:extLst>
                <a:ext uri="{FF2B5EF4-FFF2-40B4-BE49-F238E27FC236}">
                  <a16:creationId xmlns:a16="http://schemas.microsoft.com/office/drawing/2014/main" id="{9585E924-DFC4-4DF1-BFBC-B223F40BDAD9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670">
            <a:extLst>
              <a:ext uri="{FF2B5EF4-FFF2-40B4-BE49-F238E27FC236}">
                <a16:creationId xmlns:a16="http://schemas.microsoft.com/office/drawing/2014/main" id="{BF8D0780-D0D0-48AE-A53A-688D08F3966C}"/>
              </a:ext>
            </a:extLst>
          </p:cNvPr>
          <p:cNvSpPr/>
          <p:nvPr/>
        </p:nvSpPr>
        <p:spPr>
          <a:xfrm>
            <a:off x="3282150" y="79868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61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234450" y="414944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Project Demo</a:t>
            </a:r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74A17-EE60-4DBE-B208-F6909EFE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3" y="492620"/>
            <a:ext cx="5944931" cy="33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13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7B8BB-E6D0-4FCB-A988-BF8477B2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64" y="477804"/>
            <a:ext cx="5940637" cy="33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0EB04A-1C05-48FE-AB7E-73708451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320040"/>
            <a:ext cx="5920294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48C08-5FDF-4B18-B5DC-6786297E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55" y="485425"/>
            <a:ext cx="5943601" cy="33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9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16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FA007D-2402-4F88-9A20-0040151D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0" y="372427"/>
            <a:ext cx="5913120" cy="36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3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E1D21-7002-4697-9BD9-335B175D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67" y="280345"/>
            <a:ext cx="6205403" cy="38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71E1E3-854E-4B88-9E79-86C8EB8652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79C114-C067-4472-B18F-E5C448CE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93" y="0"/>
            <a:ext cx="62973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19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6C4149-DDA6-4886-8328-ABA7126B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97" y="97581"/>
            <a:ext cx="6051594" cy="41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2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Problem Statement</a:t>
            </a:r>
            <a:endParaRPr lang="en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3090625" y="575500"/>
            <a:ext cx="2626200" cy="142342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KNOW YOUR</a:t>
            </a:r>
            <a:r>
              <a:rPr lang="en" b="1" dirty="0"/>
              <a:t> </a:t>
            </a:r>
            <a:r>
              <a:rPr lang="en-US" b="1" dirty="0">
                <a:solidFill>
                  <a:srgbClr val="F67031"/>
                </a:solidFill>
              </a:rPr>
              <a:t>LOCAL!</a:t>
            </a:r>
            <a:endParaRPr lang="en" b="1" dirty="0">
              <a:solidFill>
                <a:srgbClr val="F67031"/>
              </a:solidFill>
            </a:endParaRPr>
          </a:p>
          <a:p>
            <a:pPr lvl="0">
              <a:buClr>
                <a:schemeClr val="dk1"/>
              </a:buClr>
              <a:buNone/>
            </a:pPr>
            <a:r>
              <a:rPr lang="en-IN" dirty="0"/>
              <a:t>­­Having multiple online store informs us about the items available in their warehouses but it does not tells us is what is available in local store.</a:t>
            </a:r>
            <a:endParaRPr lang="en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5970725" y="575500"/>
            <a:ext cx="2715900" cy="142342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E-COMMERCE VS</a:t>
            </a:r>
            <a:r>
              <a:rPr lang="en" b="1" dirty="0"/>
              <a:t> </a:t>
            </a:r>
            <a:r>
              <a:rPr lang="en-US" b="1" dirty="0">
                <a:solidFill>
                  <a:srgbClr val="F67031"/>
                </a:solidFill>
              </a:rPr>
              <a:t>LOCAL STORES</a:t>
            </a:r>
            <a:endParaRPr lang="en" b="1" dirty="0">
              <a:solidFill>
                <a:srgbClr val="F67031"/>
              </a:solidFill>
            </a:endParaRPr>
          </a:p>
          <a:p>
            <a:pPr lvl="0">
              <a:buClr>
                <a:schemeClr val="dk1"/>
              </a:buClr>
              <a:buNone/>
            </a:pPr>
            <a:r>
              <a:rPr lang="en-IN" dirty="0"/>
              <a:t>Local stores have also been affected due to heavy online shopping from ecommerce.</a:t>
            </a:r>
            <a:endParaRPr dirty="0"/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B11581C2-8766-4FD3-AA91-46411659EC1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2240712"/>
            <a:ext cx="2626200" cy="142342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QUICK ACCESS AND</a:t>
            </a:r>
            <a:r>
              <a:rPr lang="en" b="1" dirty="0"/>
              <a:t> </a:t>
            </a:r>
            <a:r>
              <a:rPr lang="en-US" b="1" dirty="0">
                <a:solidFill>
                  <a:srgbClr val="F67031"/>
                </a:solidFill>
              </a:rPr>
              <a:t>DELIVERY</a:t>
            </a:r>
            <a:endParaRPr lang="en" b="1" dirty="0">
              <a:solidFill>
                <a:srgbClr val="F67031"/>
              </a:solidFill>
            </a:endParaRPr>
          </a:p>
          <a:p>
            <a:pPr lvl="0">
              <a:buClr>
                <a:schemeClr val="dk1"/>
              </a:buClr>
              <a:buNone/>
            </a:pPr>
            <a:r>
              <a:rPr lang="en-IN" dirty="0"/>
              <a:t>Also, customers nowadays require a quick delivery of item to their house which isn’t made possible by these ecommerce websites and even if they provide it they charge a lot of money for the delivery.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108">
            <a:extLst>
              <a:ext uri="{FF2B5EF4-FFF2-40B4-BE49-F238E27FC236}">
                <a16:creationId xmlns:a16="http://schemas.microsoft.com/office/drawing/2014/main" id="{851CC5CF-0E38-4E8E-A305-7B150666A2E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970725" y="2240712"/>
            <a:ext cx="2715900" cy="142342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REQUIRE</a:t>
            </a:r>
            <a:r>
              <a:rPr lang="en" b="1" dirty="0"/>
              <a:t> </a:t>
            </a:r>
            <a:r>
              <a:rPr lang="en-US" b="1" dirty="0">
                <a:solidFill>
                  <a:srgbClr val="F67031"/>
                </a:solidFill>
              </a:rPr>
              <a:t>HOUSEHOLD SERVICES?</a:t>
            </a:r>
            <a:endParaRPr lang="en" b="1" dirty="0">
              <a:solidFill>
                <a:srgbClr val="F67031"/>
              </a:solidFill>
            </a:endParaRPr>
          </a:p>
          <a:p>
            <a:pPr lvl="0">
              <a:buClr>
                <a:schemeClr val="dk1"/>
              </a:buClr>
              <a:buNone/>
            </a:pPr>
            <a:r>
              <a:rPr lang="en-IN" dirty="0"/>
              <a:t>Moreover, if a customer is new to a place they are not aware of household services.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9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614C96-19E3-4AA3-B638-549F57072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27B13-1E66-4D09-A3AC-346AC4A9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5091"/>
            <a:ext cx="5832524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2613304" y="45023"/>
            <a:ext cx="6492180" cy="505423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21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CBDCE-50F8-471A-8837-695E3DA7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67" y="567723"/>
            <a:ext cx="5932967" cy="31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0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447630" y="1753731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Thank you very much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grpSp>
        <p:nvGrpSpPr>
          <p:cNvPr id="474" name="Shape 474"/>
          <p:cNvGrpSpPr/>
          <p:nvPr/>
        </p:nvGrpSpPr>
        <p:grpSpPr>
          <a:xfrm>
            <a:off x="585872" y="1560417"/>
            <a:ext cx="542234" cy="510157"/>
            <a:chOff x="5972700" y="2330200"/>
            <a:chExt cx="411625" cy="387275"/>
          </a:xfrm>
        </p:grpSpPr>
        <p:sp>
          <p:nvSpPr>
            <p:cNvPr id="475" name="Shape 47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578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2806425" y="1079310"/>
            <a:ext cx="6265783" cy="2984881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Approach</a:t>
            </a:r>
            <a:endParaRPr lang="en" dirty="0"/>
          </a:p>
        </p:txBody>
      </p:sp>
      <p:sp>
        <p:nvSpPr>
          <p:cNvPr id="317" name="Shape 317"/>
          <p:cNvSpPr/>
          <p:nvPr/>
        </p:nvSpPr>
        <p:spPr>
          <a:xfrm>
            <a:off x="3976810" y="1659060"/>
            <a:ext cx="649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Boston</a:t>
            </a:r>
            <a:endParaRPr lang="en" sz="8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dirty="0"/>
              <a:t>Consider a network in an ecosystem specifying an area (for e.g. Boston).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Whenever a Customer registers into the system, he/she gets assigned into the network based on their location.</a:t>
            </a:r>
          </a:p>
          <a:p>
            <a:pPr lvl="0">
              <a:buNone/>
            </a:pPr>
            <a:endParaRPr lang="en" dirty="0"/>
          </a:p>
        </p:txBody>
      </p:sp>
      <p:sp>
        <p:nvSpPr>
          <p:cNvPr id="320" name="Shape 320"/>
          <p:cNvSpPr/>
          <p:nvPr/>
        </p:nvSpPr>
        <p:spPr>
          <a:xfrm>
            <a:off x="3384650" y="2197325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678125" y="3182400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408775" y="1901140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5962075" y="3556575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641075" y="2298075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8101850" y="3625875"/>
            <a:ext cx="69300" cy="693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4D652-0ADF-45D8-8F4B-91FBC36D79B2}"/>
              </a:ext>
            </a:extLst>
          </p:cNvPr>
          <p:cNvSpPr/>
          <p:nvPr/>
        </p:nvSpPr>
        <p:spPr>
          <a:xfrm>
            <a:off x="5347287" y="236946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87429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223866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4800" b="1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Enterprises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grpSp>
        <p:nvGrpSpPr>
          <p:cNvPr id="5" name="Shape 630">
            <a:extLst>
              <a:ext uri="{FF2B5EF4-FFF2-40B4-BE49-F238E27FC236}">
                <a16:creationId xmlns:a16="http://schemas.microsoft.com/office/drawing/2014/main" id="{C83E10BD-3D07-490C-9C3E-BC7AC5376CF9}"/>
              </a:ext>
            </a:extLst>
          </p:cNvPr>
          <p:cNvGrpSpPr/>
          <p:nvPr/>
        </p:nvGrpSpPr>
        <p:grpSpPr>
          <a:xfrm>
            <a:off x="5488817" y="1418346"/>
            <a:ext cx="382545" cy="955209"/>
            <a:chOff x="3384375" y="2267500"/>
            <a:chExt cx="203375" cy="507825"/>
          </a:xfrm>
        </p:grpSpPr>
        <p:sp>
          <p:nvSpPr>
            <p:cNvPr id="6" name="Shape 631">
              <a:extLst>
                <a:ext uri="{FF2B5EF4-FFF2-40B4-BE49-F238E27FC236}">
                  <a16:creationId xmlns:a16="http://schemas.microsoft.com/office/drawing/2014/main" id="{25142D64-BB51-47F2-8517-1DC5707C294D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632">
              <a:extLst>
                <a:ext uri="{FF2B5EF4-FFF2-40B4-BE49-F238E27FC236}">
                  <a16:creationId xmlns:a16="http://schemas.microsoft.com/office/drawing/2014/main" id="{1EA9988D-BA16-49F3-9182-24D30E7B3766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230C58-1132-47FF-8985-4A677AF34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25" y="-288046"/>
            <a:ext cx="1748610" cy="174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05195-7457-4BCE-AB99-DD4829AA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28" y="-445012"/>
            <a:ext cx="2132133" cy="2132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D29297-008F-4D95-828E-61442BCA7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825" y="1094679"/>
            <a:ext cx="1646717" cy="1646717"/>
          </a:xfrm>
          <a:prstGeom prst="rect">
            <a:avLst/>
          </a:prstGeom>
        </p:spPr>
      </p:pic>
      <p:sp>
        <p:nvSpPr>
          <p:cNvPr id="17" name="Shape 137">
            <a:extLst>
              <a:ext uri="{FF2B5EF4-FFF2-40B4-BE49-F238E27FC236}">
                <a16:creationId xmlns:a16="http://schemas.microsoft.com/office/drawing/2014/main" id="{5AF04E9A-A366-4B12-B73A-34889C2BE93F}"/>
              </a:ext>
            </a:extLst>
          </p:cNvPr>
          <p:cNvSpPr txBox="1">
            <a:spLocks/>
          </p:cNvSpPr>
          <p:nvPr/>
        </p:nvSpPr>
        <p:spPr>
          <a:xfrm>
            <a:off x="5071801" y="2205889"/>
            <a:ext cx="1175900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1800" i="0" u="sng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Customer</a:t>
            </a:r>
            <a:endParaRPr lang="en" sz="1800" i="0" u="sng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31084-78B0-436E-AA1C-B20DB5643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6" y="-445012"/>
            <a:ext cx="5143500" cy="5143500"/>
          </a:xfrm>
          <a:prstGeom prst="rect">
            <a:avLst/>
          </a:prstGeom>
        </p:spPr>
      </p:pic>
      <p:sp>
        <p:nvSpPr>
          <p:cNvPr id="21" name="Shape 137">
            <a:extLst>
              <a:ext uri="{FF2B5EF4-FFF2-40B4-BE49-F238E27FC236}">
                <a16:creationId xmlns:a16="http://schemas.microsoft.com/office/drawing/2014/main" id="{A4A753FE-1E89-4788-99D6-B07FAA6D1EAF}"/>
              </a:ext>
            </a:extLst>
          </p:cNvPr>
          <p:cNvSpPr txBox="1">
            <a:spLocks/>
          </p:cNvSpPr>
          <p:nvPr/>
        </p:nvSpPr>
        <p:spPr>
          <a:xfrm>
            <a:off x="6273497" y="3767085"/>
            <a:ext cx="1160413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1800" i="0" u="sng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Shipment</a:t>
            </a:r>
            <a:endParaRPr lang="en" sz="1800" i="0" u="sng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  <p:sp>
        <p:nvSpPr>
          <p:cNvPr id="22" name="Shape 137">
            <a:extLst>
              <a:ext uri="{FF2B5EF4-FFF2-40B4-BE49-F238E27FC236}">
                <a16:creationId xmlns:a16="http://schemas.microsoft.com/office/drawing/2014/main" id="{D375F968-E5C6-409B-A9C7-75F441761857}"/>
              </a:ext>
            </a:extLst>
          </p:cNvPr>
          <p:cNvSpPr txBox="1">
            <a:spLocks/>
          </p:cNvSpPr>
          <p:nvPr/>
        </p:nvSpPr>
        <p:spPr>
          <a:xfrm>
            <a:off x="3723768" y="1186311"/>
            <a:ext cx="1060883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1800" i="0" u="sng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Services</a:t>
            </a:r>
            <a:endParaRPr lang="en" sz="1800" i="0" u="sng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117688-3888-4209-B7F2-678117824694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25724" y="2679903"/>
            <a:ext cx="1127980" cy="108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733667-FC94-46C9-BFB3-30037F9A882D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4254210" y="1683072"/>
            <a:ext cx="1024786" cy="55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864BC-E1A1-4ED4-95A9-961BB3A0C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19764">
            <a:off x="2563525" y="3309617"/>
            <a:ext cx="2118695" cy="2118695"/>
          </a:xfrm>
          <a:prstGeom prst="rect">
            <a:avLst/>
          </a:prstGeom>
        </p:spPr>
      </p:pic>
      <p:sp>
        <p:nvSpPr>
          <p:cNvPr id="31" name="Shape 137">
            <a:extLst>
              <a:ext uri="{FF2B5EF4-FFF2-40B4-BE49-F238E27FC236}">
                <a16:creationId xmlns:a16="http://schemas.microsoft.com/office/drawing/2014/main" id="{70974192-5BA7-4717-8DB8-1CDDF0872C8A}"/>
              </a:ext>
            </a:extLst>
          </p:cNvPr>
          <p:cNvSpPr txBox="1">
            <a:spLocks/>
          </p:cNvSpPr>
          <p:nvPr/>
        </p:nvSpPr>
        <p:spPr>
          <a:xfrm>
            <a:off x="3917688" y="3769250"/>
            <a:ext cx="913322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1800" i="0" u="sng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Billing</a:t>
            </a:r>
            <a:endParaRPr lang="en" sz="1800" i="0" u="sng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  <p:sp>
        <p:nvSpPr>
          <p:cNvPr id="34" name="Shape 137">
            <a:extLst>
              <a:ext uri="{FF2B5EF4-FFF2-40B4-BE49-F238E27FC236}">
                <a16:creationId xmlns:a16="http://schemas.microsoft.com/office/drawing/2014/main" id="{F416484B-C48F-4FFD-B1FC-C9C219C50916}"/>
              </a:ext>
            </a:extLst>
          </p:cNvPr>
          <p:cNvSpPr txBox="1">
            <a:spLocks/>
          </p:cNvSpPr>
          <p:nvPr/>
        </p:nvSpPr>
        <p:spPr>
          <a:xfrm>
            <a:off x="6530996" y="1192812"/>
            <a:ext cx="1200209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1800" i="0" u="sng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Stores</a:t>
            </a:r>
            <a:endParaRPr lang="en" sz="1800" i="0" u="sng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EA5559-896A-4B70-B6B9-4B5F3558D39B}"/>
              </a:ext>
            </a:extLst>
          </p:cNvPr>
          <p:cNvCxnSpPr>
            <a:cxnSpLocks/>
          </p:cNvCxnSpPr>
          <p:nvPr/>
        </p:nvCxnSpPr>
        <p:spPr>
          <a:xfrm>
            <a:off x="4105183" y="1661790"/>
            <a:ext cx="27394" cy="215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133A89-BD02-4222-B0FC-1762FA02EAF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131101" y="1689573"/>
            <a:ext cx="41011" cy="212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9BA4CE-0157-407F-82FA-41B57A56ECA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374349" y="2702650"/>
            <a:ext cx="1146722" cy="106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858291-8733-4050-BDEB-FE615EAD6AE3}"/>
              </a:ext>
            </a:extLst>
          </p:cNvPr>
          <p:cNvCxnSpPr>
            <a:cxnSpLocks/>
          </p:cNvCxnSpPr>
          <p:nvPr/>
        </p:nvCxnSpPr>
        <p:spPr>
          <a:xfrm flipV="1">
            <a:off x="6081183" y="1689574"/>
            <a:ext cx="811753" cy="54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DD96578-5E5E-46B2-B395-69EEC38B1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01" y="3643260"/>
            <a:ext cx="1303391" cy="1303391"/>
          </a:xfrm>
          <a:prstGeom prst="rect">
            <a:avLst/>
          </a:prstGeom>
        </p:spPr>
      </p:pic>
      <p:sp>
        <p:nvSpPr>
          <p:cNvPr id="66" name="Shape 236">
            <a:extLst>
              <a:ext uri="{FF2B5EF4-FFF2-40B4-BE49-F238E27FC236}">
                <a16:creationId xmlns:a16="http://schemas.microsoft.com/office/drawing/2014/main" id="{E2B6E527-31D2-4BB2-AEFD-7589059685FB}"/>
              </a:ext>
            </a:extLst>
          </p:cNvPr>
          <p:cNvSpPr txBox="1">
            <a:spLocks/>
          </p:cNvSpPr>
          <p:nvPr/>
        </p:nvSpPr>
        <p:spPr>
          <a:xfrm>
            <a:off x="231965" y="2483133"/>
            <a:ext cx="2046300" cy="255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Each network then has following enterprises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Marketplace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Billing Shipment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dirty="0"/>
              <a:t>Work Request as can be seen from diagram flows between the enterprises.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5A9C53-CABC-4B96-B82C-F0EB53E38BFE}"/>
              </a:ext>
            </a:extLst>
          </p:cNvPr>
          <p:cNvCxnSpPr>
            <a:cxnSpLocks/>
          </p:cNvCxnSpPr>
          <p:nvPr/>
        </p:nvCxnSpPr>
        <p:spPr>
          <a:xfrm flipH="1">
            <a:off x="4793777" y="1794262"/>
            <a:ext cx="2203732" cy="22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97CC81C-4B89-4FED-A5D7-A1F8E4587DF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266169" y="1875523"/>
            <a:ext cx="2007328" cy="213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137">
            <a:extLst>
              <a:ext uri="{FF2B5EF4-FFF2-40B4-BE49-F238E27FC236}">
                <a16:creationId xmlns:a16="http://schemas.microsoft.com/office/drawing/2014/main" id="{8E8D31B1-9823-40F3-BBE8-A2028EEBA5FB}"/>
              </a:ext>
            </a:extLst>
          </p:cNvPr>
          <p:cNvSpPr txBox="1">
            <a:spLocks/>
          </p:cNvSpPr>
          <p:nvPr/>
        </p:nvSpPr>
        <p:spPr>
          <a:xfrm>
            <a:off x="4772992" y="4378400"/>
            <a:ext cx="2286717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algn="ctr"/>
            <a:r>
              <a:rPr lang="en-US" sz="2000" b="1" i="0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Billing &amp; Shipment Enterprise</a:t>
            </a:r>
            <a:endParaRPr lang="en" sz="2000" b="1" i="0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  <p:sp>
        <p:nvSpPr>
          <p:cNvPr id="104" name="Shape 137">
            <a:extLst>
              <a:ext uri="{FF2B5EF4-FFF2-40B4-BE49-F238E27FC236}">
                <a16:creationId xmlns:a16="http://schemas.microsoft.com/office/drawing/2014/main" id="{91CF90E2-245D-442B-AD51-F7A5EFED7DF2}"/>
              </a:ext>
            </a:extLst>
          </p:cNvPr>
          <p:cNvSpPr txBox="1">
            <a:spLocks/>
          </p:cNvSpPr>
          <p:nvPr/>
        </p:nvSpPr>
        <p:spPr>
          <a:xfrm>
            <a:off x="4671291" y="257073"/>
            <a:ext cx="2286717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algn="ctr"/>
            <a:r>
              <a:rPr lang="en-US" sz="2000" b="1" i="0" dirty="0">
                <a:solidFill>
                  <a:schemeClr val="bg1"/>
                </a:solidFill>
                <a:latin typeface="High Tower Text" panose="02040502050506030303" pitchFamily="18" charset="0"/>
                <a:cs typeface="Calibri Light" panose="020F0302020204030204" pitchFamily="34" charset="0"/>
              </a:rPr>
              <a:t>Marketplace Enterprise</a:t>
            </a:r>
            <a:endParaRPr lang="en" sz="2000" b="1" i="0" dirty="0">
              <a:solidFill>
                <a:schemeClr val="bg1"/>
              </a:solidFill>
              <a:latin typeface="High Tower Text" panose="0204050205050603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2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241767" y="443475"/>
            <a:ext cx="2046300" cy="5356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Marketplace</a:t>
            </a:r>
            <a:br>
              <a:rPr lang="en-US" dirty="0"/>
            </a:br>
            <a:r>
              <a:rPr lang="en-US" dirty="0"/>
              <a:t>Enterprise</a:t>
            </a:r>
            <a:endParaRPr lang="en"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grpSp>
        <p:nvGrpSpPr>
          <p:cNvPr id="250" name="Shape 250"/>
          <p:cNvGrpSpPr/>
          <p:nvPr/>
        </p:nvGrpSpPr>
        <p:grpSpPr>
          <a:xfrm>
            <a:off x="3618600" y="443475"/>
            <a:ext cx="4271950" cy="4256550"/>
            <a:chOff x="3618600" y="537300"/>
            <a:chExt cx="4271950" cy="4256550"/>
          </a:xfrm>
        </p:grpSpPr>
        <p:sp>
          <p:nvSpPr>
            <p:cNvPr id="251" name="Shape 251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-US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lang="en-US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Grocery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/>
              <a:r>
                <a:rPr lang="en" sz="28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💃</a:t>
              </a:r>
              <a:endParaRPr sz="28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Clothing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Drug Store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/>
              <a:r>
                <a:rPr lang="en" sz="28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📖</a:t>
              </a:r>
              <a:endParaRPr sz="28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Bookstore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4701175" y="1518350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Stores</a:t>
            </a:r>
            <a:endParaRPr lang="en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124">
            <a:extLst>
              <a:ext uri="{FF2B5EF4-FFF2-40B4-BE49-F238E27FC236}">
                <a16:creationId xmlns:a16="http://schemas.microsoft.com/office/drawing/2014/main" id="{33084F86-1E6E-4547-B8B0-AC170C9425F2}"/>
              </a:ext>
            </a:extLst>
          </p:cNvPr>
          <p:cNvSpPr txBox="1">
            <a:spLocks/>
          </p:cNvSpPr>
          <p:nvPr/>
        </p:nvSpPr>
        <p:spPr>
          <a:xfrm>
            <a:off x="241767" y="1344033"/>
            <a:ext cx="2179141" cy="26132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dirty="0">
                <a:solidFill>
                  <a:schemeClr val="bg1"/>
                </a:solidFill>
              </a:rPr>
              <a:t>Store Organization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Let whatever be the type of Stores, if they are around you they are mentioned on the list with their products.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application divides the stores into multiple categories based on the products they provide.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58" name="Shape 678">
            <a:extLst>
              <a:ext uri="{FF2B5EF4-FFF2-40B4-BE49-F238E27FC236}">
                <a16:creationId xmlns:a16="http://schemas.microsoft.com/office/drawing/2014/main" id="{D85BD264-433C-4221-8D1C-97CA15E2B58A}"/>
              </a:ext>
            </a:extLst>
          </p:cNvPr>
          <p:cNvGrpSpPr/>
          <p:nvPr/>
        </p:nvGrpSpPr>
        <p:grpSpPr>
          <a:xfrm>
            <a:off x="4414533" y="1176694"/>
            <a:ext cx="367467" cy="287115"/>
            <a:chOff x="1923075" y="3694075"/>
            <a:chExt cx="437200" cy="341600"/>
          </a:xfrm>
        </p:grpSpPr>
        <p:sp>
          <p:nvSpPr>
            <p:cNvPr id="59" name="Shape 679">
              <a:extLst>
                <a:ext uri="{FF2B5EF4-FFF2-40B4-BE49-F238E27FC236}">
                  <a16:creationId xmlns:a16="http://schemas.microsoft.com/office/drawing/2014/main" id="{69D656FE-ABAB-4DD4-A712-19A480B1C3EA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80">
              <a:extLst>
                <a:ext uri="{FF2B5EF4-FFF2-40B4-BE49-F238E27FC236}">
                  <a16:creationId xmlns:a16="http://schemas.microsoft.com/office/drawing/2014/main" id="{AEDCF403-F94B-4E08-A561-201159753C25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81">
              <a:extLst>
                <a:ext uri="{FF2B5EF4-FFF2-40B4-BE49-F238E27FC236}">
                  <a16:creationId xmlns:a16="http://schemas.microsoft.com/office/drawing/2014/main" id="{D2D2EC67-26E0-44D3-AE78-962E66779E00}"/>
                </a:ext>
              </a:extLst>
            </p:cNvPr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82">
              <a:extLst>
                <a:ext uri="{FF2B5EF4-FFF2-40B4-BE49-F238E27FC236}">
                  <a16:creationId xmlns:a16="http://schemas.microsoft.com/office/drawing/2014/main" id="{92F51CE7-0577-4724-8BA2-286DD550F7AA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83">
              <a:extLst>
                <a:ext uri="{FF2B5EF4-FFF2-40B4-BE49-F238E27FC236}">
                  <a16:creationId xmlns:a16="http://schemas.microsoft.com/office/drawing/2014/main" id="{194D0EB4-2F8F-4CFD-B002-B2B1ED375A9B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84">
              <a:extLst>
                <a:ext uri="{FF2B5EF4-FFF2-40B4-BE49-F238E27FC236}">
                  <a16:creationId xmlns:a16="http://schemas.microsoft.com/office/drawing/2014/main" id="{023206F6-B192-4693-A709-67145555E279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85">
              <a:extLst>
                <a:ext uri="{FF2B5EF4-FFF2-40B4-BE49-F238E27FC236}">
                  <a16:creationId xmlns:a16="http://schemas.microsoft.com/office/drawing/2014/main" id="{DFF44F01-B149-43B6-8372-389CA0492FBC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86">
              <a:extLst>
                <a:ext uri="{FF2B5EF4-FFF2-40B4-BE49-F238E27FC236}">
                  <a16:creationId xmlns:a16="http://schemas.microsoft.com/office/drawing/2014/main" id="{AF5CBE04-1D85-46E8-83CB-9AFA23782966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87">
              <a:extLst>
                <a:ext uri="{FF2B5EF4-FFF2-40B4-BE49-F238E27FC236}">
                  <a16:creationId xmlns:a16="http://schemas.microsoft.com/office/drawing/2014/main" id="{CCAFAE58-D27B-41D2-8AF9-86272EA5A312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" name="Shape 643">
            <a:extLst>
              <a:ext uri="{FF2B5EF4-FFF2-40B4-BE49-F238E27FC236}">
                <a16:creationId xmlns:a16="http://schemas.microsoft.com/office/drawing/2014/main" id="{6F0A4CC3-EDE1-41F8-ABF6-D37E10D9BE65}"/>
              </a:ext>
            </a:extLst>
          </p:cNvPr>
          <p:cNvGrpSpPr/>
          <p:nvPr/>
        </p:nvGrpSpPr>
        <p:grpSpPr>
          <a:xfrm>
            <a:off x="4508690" y="3420166"/>
            <a:ext cx="109538" cy="399195"/>
            <a:chOff x="732125" y="2958550"/>
            <a:chExt cx="130325" cy="474950"/>
          </a:xfrm>
        </p:grpSpPr>
        <p:sp>
          <p:nvSpPr>
            <p:cNvPr id="86" name="Shape 644">
              <a:extLst>
                <a:ext uri="{FF2B5EF4-FFF2-40B4-BE49-F238E27FC236}">
                  <a16:creationId xmlns:a16="http://schemas.microsoft.com/office/drawing/2014/main" id="{E994047A-564D-40A4-AE98-9C7576B43787}"/>
                </a:ext>
              </a:extLst>
            </p:cNvPr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645">
              <a:extLst>
                <a:ext uri="{FF2B5EF4-FFF2-40B4-BE49-F238E27FC236}">
                  <a16:creationId xmlns:a16="http://schemas.microsoft.com/office/drawing/2014/main" id="{7F0B1712-B409-4B8E-87D8-F518E18DA76F}"/>
                </a:ext>
              </a:extLst>
            </p:cNvPr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646">
              <a:extLst>
                <a:ext uri="{FF2B5EF4-FFF2-40B4-BE49-F238E27FC236}">
                  <a16:creationId xmlns:a16="http://schemas.microsoft.com/office/drawing/2014/main" id="{908002CD-D802-4073-A43D-2072FE76F248}"/>
                </a:ext>
              </a:extLst>
            </p:cNvPr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647">
              <a:extLst>
                <a:ext uri="{FF2B5EF4-FFF2-40B4-BE49-F238E27FC236}">
                  <a16:creationId xmlns:a16="http://schemas.microsoft.com/office/drawing/2014/main" id="{F7322009-B16E-4E03-B0B6-90BB49F39121}"/>
                </a:ext>
              </a:extLst>
            </p:cNvPr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648">
              <a:extLst>
                <a:ext uri="{FF2B5EF4-FFF2-40B4-BE49-F238E27FC236}">
                  <a16:creationId xmlns:a16="http://schemas.microsoft.com/office/drawing/2014/main" id="{A9CCAAAE-4935-4912-A499-8F1683D1E922}"/>
                </a:ext>
              </a:extLst>
            </p:cNvPr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649">
              <a:extLst>
                <a:ext uri="{FF2B5EF4-FFF2-40B4-BE49-F238E27FC236}">
                  <a16:creationId xmlns:a16="http://schemas.microsoft.com/office/drawing/2014/main" id="{71999085-2CD3-4611-B7EB-496DA47998B0}"/>
                </a:ext>
              </a:extLst>
            </p:cNvPr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650">
              <a:extLst>
                <a:ext uri="{FF2B5EF4-FFF2-40B4-BE49-F238E27FC236}">
                  <a16:creationId xmlns:a16="http://schemas.microsoft.com/office/drawing/2014/main" id="{95874DDE-A5C4-44C1-BCD6-86E8EF7EB6BA}"/>
                </a:ext>
              </a:extLst>
            </p:cNvPr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651">
              <a:extLst>
                <a:ext uri="{FF2B5EF4-FFF2-40B4-BE49-F238E27FC236}">
                  <a16:creationId xmlns:a16="http://schemas.microsoft.com/office/drawing/2014/main" id="{CBAF9F70-957D-4930-BAAF-421BCCC2EEF1}"/>
                </a:ext>
              </a:extLst>
            </p:cNvPr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429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250" name="Shape 250"/>
          <p:cNvGrpSpPr/>
          <p:nvPr/>
        </p:nvGrpSpPr>
        <p:grpSpPr>
          <a:xfrm>
            <a:off x="3618600" y="443475"/>
            <a:ext cx="4271950" cy="4256550"/>
            <a:chOff x="3618600" y="537300"/>
            <a:chExt cx="4271950" cy="4256550"/>
          </a:xfrm>
        </p:grpSpPr>
        <p:sp>
          <p:nvSpPr>
            <p:cNvPr id="251" name="Shape 251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/>
              <a:r>
                <a:rPr lang="en" sz="28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🔨</a:t>
              </a:r>
              <a:endParaRPr sz="28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Plumbing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/>
              <a:r>
                <a:rPr lang="en" sz="28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👤</a:t>
              </a:r>
              <a:endParaRPr sz="28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Handyman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Cleaning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/>
              <a:r>
                <a:rPr lang="en" sz="24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🔌</a:t>
              </a:r>
              <a:endParaRPr sz="24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-US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Electrician</a:t>
              </a:r>
              <a:endParaRPr lang="en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>
            <a:off x="4701175" y="1518350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Services</a:t>
            </a:r>
            <a:endParaRPr lang="en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124">
            <a:extLst>
              <a:ext uri="{FF2B5EF4-FFF2-40B4-BE49-F238E27FC236}">
                <a16:creationId xmlns:a16="http://schemas.microsoft.com/office/drawing/2014/main" id="{4BCD4D20-F03C-4B52-A433-0A9CE6A9329A}"/>
              </a:ext>
            </a:extLst>
          </p:cNvPr>
          <p:cNvSpPr txBox="1">
            <a:spLocks/>
          </p:cNvSpPr>
          <p:nvPr/>
        </p:nvSpPr>
        <p:spPr>
          <a:xfrm>
            <a:off x="182389" y="829536"/>
            <a:ext cx="2179141" cy="261328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dirty="0">
                <a:solidFill>
                  <a:schemeClr val="bg1"/>
                </a:solidFill>
              </a:rPr>
              <a:t>Service Organization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Each network then consist of one service organization which are responsible to serve all customers in one particular area.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application also categorizes the services into Plumbing, Cleaning, Electrician, </a:t>
            </a:r>
            <a:r>
              <a:rPr lang="en-US" dirty="0" err="1">
                <a:solidFill>
                  <a:schemeClr val="bg1"/>
                </a:solidFill>
              </a:rPr>
              <a:t>Carpenter,etc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60" name="Shape 875">
            <a:extLst>
              <a:ext uri="{FF2B5EF4-FFF2-40B4-BE49-F238E27FC236}">
                <a16:creationId xmlns:a16="http://schemas.microsoft.com/office/drawing/2014/main" id="{2D652A1E-BD67-433E-AE72-2C2D995F795C}"/>
              </a:ext>
            </a:extLst>
          </p:cNvPr>
          <p:cNvGrpSpPr/>
          <p:nvPr/>
        </p:nvGrpSpPr>
        <p:grpSpPr>
          <a:xfrm>
            <a:off x="4436060" y="3425150"/>
            <a:ext cx="265115" cy="372594"/>
            <a:chOff x="6689325" y="2984125"/>
            <a:chExt cx="315425" cy="443300"/>
          </a:xfrm>
        </p:grpSpPr>
        <p:sp>
          <p:nvSpPr>
            <p:cNvPr id="61" name="Shape 876">
              <a:extLst>
                <a:ext uri="{FF2B5EF4-FFF2-40B4-BE49-F238E27FC236}">
                  <a16:creationId xmlns:a16="http://schemas.microsoft.com/office/drawing/2014/main" id="{6CE40FAE-4493-4FF0-A76D-CF0DEDAEEF3F}"/>
                </a:ext>
              </a:extLst>
            </p:cNvPr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877">
              <a:extLst>
                <a:ext uri="{FF2B5EF4-FFF2-40B4-BE49-F238E27FC236}">
                  <a16:creationId xmlns:a16="http://schemas.microsoft.com/office/drawing/2014/main" id="{53BE0CB5-46FE-425C-B035-E66D8C6A3A5A}"/>
                </a:ext>
              </a:extLst>
            </p:cNvPr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878">
              <a:extLst>
                <a:ext uri="{FF2B5EF4-FFF2-40B4-BE49-F238E27FC236}">
                  <a16:creationId xmlns:a16="http://schemas.microsoft.com/office/drawing/2014/main" id="{36F25823-00F3-4D6B-8D7E-AEDA0E9239C8}"/>
                </a:ext>
              </a:extLst>
            </p:cNvPr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879">
              <a:extLst>
                <a:ext uri="{FF2B5EF4-FFF2-40B4-BE49-F238E27FC236}">
                  <a16:creationId xmlns:a16="http://schemas.microsoft.com/office/drawing/2014/main" id="{6EA6AF15-944B-48CD-9E87-FCB7474B183D}"/>
                </a:ext>
              </a:extLst>
            </p:cNvPr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880">
              <a:extLst>
                <a:ext uri="{FF2B5EF4-FFF2-40B4-BE49-F238E27FC236}">
                  <a16:creationId xmlns:a16="http://schemas.microsoft.com/office/drawing/2014/main" id="{B1A6D7E3-9013-4A13-B77A-5B01C291097D}"/>
                </a:ext>
              </a:extLst>
            </p:cNvPr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19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241767" y="443475"/>
            <a:ext cx="2046300" cy="5356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Billing &amp; Shipment</a:t>
            </a:r>
            <a:br>
              <a:rPr lang="en-US" dirty="0"/>
            </a:br>
            <a:r>
              <a:rPr lang="en-US" dirty="0"/>
              <a:t>Enterprise</a:t>
            </a:r>
            <a:endParaRPr lang="en"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57" name="Shape 124">
            <a:extLst>
              <a:ext uri="{FF2B5EF4-FFF2-40B4-BE49-F238E27FC236}">
                <a16:creationId xmlns:a16="http://schemas.microsoft.com/office/drawing/2014/main" id="{33084F86-1E6E-4547-B8B0-AC170C9425F2}"/>
              </a:ext>
            </a:extLst>
          </p:cNvPr>
          <p:cNvSpPr txBox="1">
            <a:spLocks/>
          </p:cNvSpPr>
          <p:nvPr/>
        </p:nvSpPr>
        <p:spPr>
          <a:xfrm>
            <a:off x="241767" y="1620480"/>
            <a:ext cx="2179141" cy="275085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u="sng" dirty="0">
                <a:solidFill>
                  <a:schemeClr val="bg1"/>
                </a:solidFill>
              </a:rPr>
              <a:t>Shipment Organization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Once a product has been ordered, the Store Manager then makes a request to the Shipment Manager to further proceed the process.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Customer can either choose the Pick up option where the store reserves the product for the Customer to pickup. In this case the request doesn’t move to Shipment.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D1BB1-367F-4513-8384-FE9146B6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930" y="-89808"/>
            <a:ext cx="4049675" cy="404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AD287-FF68-4DE8-94CD-99394129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960715">
            <a:off x="6162316" y="3441905"/>
            <a:ext cx="1035925" cy="10359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A30712-A2A7-4D0C-846B-B1F7B9E04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04581">
            <a:off x="4280249" y="3441903"/>
            <a:ext cx="1035925" cy="1035925"/>
          </a:xfrm>
          <a:prstGeom prst="rect">
            <a:avLst/>
          </a:prstGeom>
        </p:spPr>
      </p:pic>
      <p:sp>
        <p:nvSpPr>
          <p:cNvPr id="36" name="Shape 137">
            <a:extLst>
              <a:ext uri="{FF2B5EF4-FFF2-40B4-BE49-F238E27FC236}">
                <a16:creationId xmlns:a16="http://schemas.microsoft.com/office/drawing/2014/main" id="{E6113304-A41C-4A62-97C4-391157ADA90C}"/>
              </a:ext>
            </a:extLst>
          </p:cNvPr>
          <p:cNvSpPr txBox="1">
            <a:spLocks/>
          </p:cNvSpPr>
          <p:nvPr/>
        </p:nvSpPr>
        <p:spPr>
          <a:xfrm>
            <a:off x="5258623" y="4253090"/>
            <a:ext cx="1074673" cy="496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sz="14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b="0" i="1" u="none" strike="noStrike" cap="none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sz="1800" i="0" dirty="0">
                <a:solidFill>
                  <a:schemeClr val="accent6"/>
                </a:solidFill>
                <a:latin typeface="Impact" panose="020B0806030902050204" pitchFamily="34" charset="0"/>
                <a:cs typeface="Calibri Light" panose="020F0302020204030204" pitchFamily="34" charset="0"/>
              </a:rPr>
              <a:t>PICK UP</a:t>
            </a:r>
            <a:endParaRPr lang="en" sz="1800" i="0" dirty="0">
              <a:solidFill>
                <a:schemeClr val="accent6"/>
              </a:solidFill>
              <a:latin typeface="Impact" panose="020B080603090205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3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11" name="Shape 490">
            <a:extLst>
              <a:ext uri="{FF2B5EF4-FFF2-40B4-BE49-F238E27FC236}">
                <a16:creationId xmlns:a16="http://schemas.microsoft.com/office/drawing/2014/main" id="{7F68DC55-8862-47DB-982B-C90D89BB444C}"/>
              </a:ext>
            </a:extLst>
          </p:cNvPr>
          <p:cNvSpPr txBox="1">
            <a:spLocks/>
          </p:cNvSpPr>
          <p:nvPr/>
        </p:nvSpPr>
        <p:spPr>
          <a:xfrm>
            <a:off x="3090625" y="1404840"/>
            <a:ext cx="5596200" cy="223149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a product has been ordered, the Service Manager then moves the request to billing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 Department is responsible for confirming and billing the order for a customer.</a:t>
            </a:r>
            <a:endParaRPr lang="en-GB" dirty="0"/>
          </a:p>
        </p:txBody>
      </p:sp>
      <p:sp>
        <p:nvSpPr>
          <p:cNvPr id="12" name="Shape 248">
            <a:extLst>
              <a:ext uri="{FF2B5EF4-FFF2-40B4-BE49-F238E27FC236}">
                <a16:creationId xmlns:a16="http://schemas.microsoft.com/office/drawing/2014/main" id="{CF9A7575-2925-4ECF-A75B-6AF74615C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869" y="1581158"/>
            <a:ext cx="2046300" cy="5356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Billing Organization</a:t>
            </a:r>
            <a:endParaRPr lang="en" dirty="0"/>
          </a:p>
        </p:txBody>
      </p:sp>
      <p:grpSp>
        <p:nvGrpSpPr>
          <p:cNvPr id="13" name="Shape 532">
            <a:extLst>
              <a:ext uri="{FF2B5EF4-FFF2-40B4-BE49-F238E27FC236}">
                <a16:creationId xmlns:a16="http://schemas.microsoft.com/office/drawing/2014/main" id="{69E59018-85BE-4368-88E4-9D045F40F887}"/>
              </a:ext>
            </a:extLst>
          </p:cNvPr>
          <p:cNvGrpSpPr/>
          <p:nvPr/>
        </p:nvGrpSpPr>
        <p:grpSpPr>
          <a:xfrm>
            <a:off x="353874" y="1195776"/>
            <a:ext cx="342882" cy="418128"/>
            <a:chOff x="596350" y="929175"/>
            <a:chExt cx="407950" cy="497475"/>
          </a:xfrm>
        </p:grpSpPr>
        <p:sp>
          <p:nvSpPr>
            <p:cNvPr id="14" name="Shape 533">
              <a:extLst>
                <a:ext uri="{FF2B5EF4-FFF2-40B4-BE49-F238E27FC236}">
                  <a16:creationId xmlns:a16="http://schemas.microsoft.com/office/drawing/2014/main" id="{A666F3A1-86B6-4077-8227-BD8A85F301D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34">
              <a:extLst>
                <a:ext uri="{FF2B5EF4-FFF2-40B4-BE49-F238E27FC236}">
                  <a16:creationId xmlns:a16="http://schemas.microsoft.com/office/drawing/2014/main" id="{F8021726-FB34-4A48-91DB-9BE7B81D273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35">
              <a:extLst>
                <a:ext uri="{FF2B5EF4-FFF2-40B4-BE49-F238E27FC236}">
                  <a16:creationId xmlns:a16="http://schemas.microsoft.com/office/drawing/2014/main" id="{52BB460D-4709-4130-84FD-EBF5B7E937C8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36">
              <a:extLst>
                <a:ext uri="{FF2B5EF4-FFF2-40B4-BE49-F238E27FC236}">
                  <a16:creationId xmlns:a16="http://schemas.microsoft.com/office/drawing/2014/main" id="{5FDE5D6B-34B2-4B91-866F-AD0F8D5013E3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537">
              <a:extLst>
                <a:ext uri="{FF2B5EF4-FFF2-40B4-BE49-F238E27FC236}">
                  <a16:creationId xmlns:a16="http://schemas.microsoft.com/office/drawing/2014/main" id="{3905686F-146B-4AD8-9FCD-C8858B0C4217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38">
              <a:extLst>
                <a:ext uri="{FF2B5EF4-FFF2-40B4-BE49-F238E27FC236}">
                  <a16:creationId xmlns:a16="http://schemas.microsoft.com/office/drawing/2014/main" id="{7AA1BA25-BCA1-4D0F-BFD5-4D5369B80766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39">
              <a:extLst>
                <a:ext uri="{FF2B5EF4-FFF2-40B4-BE49-F238E27FC236}">
                  <a16:creationId xmlns:a16="http://schemas.microsoft.com/office/drawing/2014/main" id="{E59AEAC2-EBEB-4381-92F4-80EF44DBDB9F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73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17" name="Shape 248">
            <a:extLst>
              <a:ext uri="{FF2B5EF4-FFF2-40B4-BE49-F238E27FC236}">
                <a16:creationId xmlns:a16="http://schemas.microsoft.com/office/drawing/2014/main" id="{D602BDD4-2491-4A92-AE68-175B60126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767" y="443475"/>
            <a:ext cx="2046300" cy="53567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Customer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C0115-2640-4272-9A38-E7E95336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343" y="0"/>
            <a:ext cx="5143500" cy="5143500"/>
          </a:xfrm>
          <a:prstGeom prst="rect">
            <a:avLst/>
          </a:prstGeom>
        </p:spPr>
      </p:pic>
      <p:sp>
        <p:nvSpPr>
          <p:cNvPr id="20" name="Shape 124">
            <a:extLst>
              <a:ext uri="{FF2B5EF4-FFF2-40B4-BE49-F238E27FC236}">
                <a16:creationId xmlns:a16="http://schemas.microsoft.com/office/drawing/2014/main" id="{F2AC54F4-A589-4ED6-91A9-239FBF9BAE93}"/>
              </a:ext>
            </a:extLst>
          </p:cNvPr>
          <p:cNvSpPr txBox="1">
            <a:spLocks/>
          </p:cNvSpPr>
          <p:nvPr/>
        </p:nvSpPr>
        <p:spPr>
          <a:xfrm>
            <a:off x="175346" y="1095350"/>
            <a:ext cx="2179141" cy="325236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 Customer can either select a service or purchase stuff from stores nearby.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can compare the stores having the same products present in different ranges.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can also know the Services &amp; Products available around them at cheaper rates.</a:t>
            </a:r>
          </a:p>
        </p:txBody>
      </p:sp>
    </p:spTree>
    <p:extLst>
      <p:ext uri="{BB962C8B-B14F-4D97-AF65-F5344CB8AC3E}">
        <p14:creationId xmlns:p14="http://schemas.microsoft.com/office/powerpoint/2010/main" val="16821083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543</Words>
  <Application>Microsoft Office PowerPoint</Application>
  <PresentationFormat>全屏显示(16:9)</PresentationFormat>
  <Paragraphs>139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High Tower Text</vt:lpstr>
      <vt:lpstr>Impact</vt:lpstr>
      <vt:lpstr>Arial</vt:lpstr>
      <vt:lpstr>Calibri Light</vt:lpstr>
      <vt:lpstr>Georgia</vt:lpstr>
      <vt:lpstr>Nunito Sans</vt:lpstr>
      <vt:lpstr>Calibri</vt:lpstr>
      <vt:lpstr>Ulysses template</vt:lpstr>
      <vt:lpstr>LOCALE  STORE AND SERVICES MANAGEMENT</vt:lpstr>
      <vt:lpstr>Problem Statement</vt:lpstr>
      <vt:lpstr>Approach</vt:lpstr>
      <vt:lpstr> Enterprises</vt:lpstr>
      <vt:lpstr>Marketplace Enterprise</vt:lpstr>
      <vt:lpstr>PowerPoint 演示文稿</vt:lpstr>
      <vt:lpstr>Billing &amp; Shipment Enterprise</vt:lpstr>
      <vt:lpstr>Billing Organization</vt:lpstr>
      <vt:lpstr>Customer</vt:lpstr>
      <vt:lpstr>Object Model</vt:lpstr>
      <vt:lpstr>Use Cases Actors</vt:lpstr>
      <vt:lpstr>Project Demo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very much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LOCALE  STORE AND SERVICES MANAGEMENT</dc:title>
  <dc:creator>Umair Akhtar</dc:creator>
  <cp:lastModifiedBy>lucy.bai2@outlook.com</cp:lastModifiedBy>
  <cp:revision>42</cp:revision>
  <dcterms:modified xsi:type="dcterms:W3CDTF">2017-12-03T19:21:03Z</dcterms:modified>
</cp:coreProperties>
</file>